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Open Sans Bold" panose="020B0806030504020204" pitchFamily="34" charset="0"/>
      <p:bold r:id="rId8"/>
    </p:embeddedFont>
    <p:embeddedFont>
      <p:font typeface="Sitka Subheading Semibold" pitchFamily="2" charset="0"/>
      <p:bold r:id="rId9"/>
      <p:boldItalic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963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2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2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6008"/>
            <a:ext cx="7402356" cy="5492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32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Cucumber: Bridging Business and Development IMG query="lush green cucumber field at sunrise, soft, ethereal lighting" Cucumber transforms complex software testing into clear communication. As a BDD framework, it's an open-source tool supporting multiple programming languages. Cucumber bridges the gap between technical and non-technical team members, ensuring everyone is on the same page.</a:t>
            </a:r>
            <a:endParaRPr lang="en-US" sz="3200" dirty="0">
              <a:latin typeface="Sitka Subheading Semibold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7208468"/>
            <a:ext cx="69595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Sahil Mulani | www.linkedin.com/in/sahilmulani99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531" y="459343"/>
            <a:ext cx="13749337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802243"/>
            <a:ext cx="9567863" cy="65464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615961" y="1134025"/>
            <a:ext cx="3401122" cy="5991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2400" kern="0" spc="-20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What is Cucumber?</a:t>
            </a:r>
          </a:p>
          <a:p>
            <a:pPr algn="just"/>
            <a:r>
              <a:rPr lang="en-US" sz="2400" kern="0" spc="-20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Cucumber enables tests in the human-readable Gherkin language, supporting over 40 programming languages. Technical and non-technical team members can collaborate efficiently, enhancing team communication. This widely adopted testing tool originated in 2008.</a:t>
            </a:r>
            <a:endParaRPr lang="en-US" sz="2400" dirty="0">
              <a:latin typeface="Sitka Subheading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4F234-9BDE-BF9C-B0A9-34094D442138}"/>
              </a:ext>
            </a:extLst>
          </p:cNvPr>
          <p:cNvSpPr txBox="1"/>
          <p:nvPr/>
        </p:nvSpPr>
        <p:spPr>
          <a:xfrm>
            <a:off x="12734693" y="7504771"/>
            <a:ext cx="1895707" cy="724829"/>
          </a:xfrm>
          <a:prstGeom prst="rect">
            <a:avLst/>
          </a:prstGeom>
          <a:solidFill>
            <a:srgbClr val="FFF8F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346" y="1353180"/>
            <a:ext cx="8751654" cy="4133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Gherkin Syntax: How Cucumber Works</a:t>
            </a:r>
          </a:p>
          <a:p>
            <a:pPr algn="just">
              <a:lnSpc>
                <a:spcPct val="150000"/>
              </a:lnSpc>
            </a:pPr>
            <a:r>
              <a:rPr lang="en-US" sz="28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Gherkin uses a </a:t>
            </a:r>
            <a:r>
              <a:rPr lang="en-US" sz="2800" b="1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Given-When-Then</a:t>
            </a:r>
            <a:r>
              <a:rPr lang="en-US" sz="28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 structure for test</a:t>
            </a:r>
          </a:p>
          <a:p>
            <a:pPr algn="just">
              <a:lnSpc>
                <a:spcPct val="150000"/>
              </a:lnSpc>
            </a:pPr>
            <a:r>
              <a:rPr lang="en-US" sz="28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scenarios.</a:t>
            </a:r>
            <a:endParaRPr lang="en-US" sz="2800" dirty="0">
              <a:latin typeface="Sitka Subheading Semibold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For example: </a:t>
            </a:r>
            <a:r>
              <a:rPr lang="en-US" sz="2800" b="1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Given</a:t>
            </a:r>
            <a:r>
              <a:rPr lang="en-US" sz="28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 I am on the login page.</a:t>
            </a:r>
            <a:endParaRPr lang="en-US" sz="2800" dirty="0">
              <a:latin typeface="Sitka Subheading Semibold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It translates natural language into executable code.</a:t>
            </a:r>
            <a:endParaRPr lang="en-US" sz="2800" dirty="0">
              <a:latin typeface="Sitka Subheading Semibold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Supports multiple spoken languages for test writing.</a:t>
            </a:r>
            <a:endParaRPr lang="en-US" sz="2800" dirty="0">
              <a:latin typeface="Sitka Subheading Semibold" pitchFamily="2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6555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977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399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821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010" y="10327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 Key Benefits of Cucumber</a:t>
            </a:r>
            <a:endParaRPr lang="en-US" sz="2400" dirty="0">
              <a:latin typeface="Sitka Subheading Semibold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80" y="1879469"/>
            <a:ext cx="4541218" cy="310512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1879469"/>
            <a:ext cx="4541218" cy="3105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771912"/>
            <a:ext cx="13042821" cy="1186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 Improves communication across development teams. Reduces misunderstandings between stakeholders. Automates acceptance testing and provides living documentation. Supports continuous integration and agile methodologies.</a:t>
            </a:r>
            <a:endParaRPr lang="en-US" sz="2400" dirty="0"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39212-66AE-472E-30C6-6A90016C5F41}"/>
              </a:ext>
            </a:extLst>
          </p:cNvPr>
          <p:cNvSpPr txBox="1"/>
          <p:nvPr/>
        </p:nvSpPr>
        <p:spPr>
          <a:xfrm>
            <a:off x="12836320" y="7660888"/>
            <a:ext cx="1872139" cy="568712"/>
          </a:xfrm>
          <a:prstGeom prst="rect">
            <a:avLst/>
          </a:prstGeom>
          <a:solidFill>
            <a:srgbClr val="FFF8F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82EF5-C149-E434-01AA-35ABDE576C4A}"/>
              </a:ext>
            </a:extLst>
          </p:cNvPr>
          <p:cNvSpPr txBox="1"/>
          <p:nvPr/>
        </p:nvSpPr>
        <p:spPr>
          <a:xfrm>
            <a:off x="8329962" y="7745678"/>
            <a:ext cx="6858000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800" b="1" kern="0" spc="-36" dirty="0">
                <a:solidFill>
                  <a:srgbClr val="2B2E3C"/>
                </a:solidFill>
                <a:ea typeface="Open Sans Bold" pitchFamily="34" charset="-122"/>
                <a:cs typeface="Open Sans Bold" pitchFamily="34" charset="-120"/>
              </a:rPr>
              <a:t>Sahil Mulani | www.linkedin.com/in/sahilmulani99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9933" y="4343758"/>
            <a:ext cx="13736250" cy="2101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 Implementing Cucumber: Getting Started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2400" kern="0" spc="-36" dirty="0">
              <a:solidFill>
                <a:srgbClr val="2B2E3C"/>
              </a:solidFill>
              <a:latin typeface="Sitka Subheading Semibold" pitchFamily="2" charset="0"/>
              <a:ea typeface="Open Sans" pitchFamily="34" charset="-122"/>
              <a:cs typeface="Open Sans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24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 Installation is easy via package managers with minimal setup required. Its integration with popular</a:t>
            </a:r>
          </a:p>
          <a:p>
            <a:pPr algn="just">
              <a:lnSpc>
                <a:spcPts val="2850"/>
              </a:lnSpc>
            </a:pPr>
            <a:r>
              <a:rPr lang="en-US" sz="24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 testing frameworks makes it a versatile tool.</a:t>
            </a:r>
          </a:p>
          <a:p>
            <a:pPr algn="just">
              <a:lnSpc>
                <a:spcPts val="2850"/>
              </a:lnSpc>
            </a:pPr>
            <a:r>
              <a:rPr lang="en-US" sz="2400" kern="0" spc="-36" dirty="0">
                <a:solidFill>
                  <a:srgbClr val="2B2E3C"/>
                </a:solidFill>
                <a:latin typeface="Sitka Subheading Semibold" pitchFamily="2" charset="0"/>
                <a:ea typeface="Open Sans" pitchFamily="34" charset="-122"/>
                <a:cs typeface="Open Sans" pitchFamily="34" charset="-120"/>
              </a:rPr>
              <a:t> Cucumber is free and open-source with extensive community support and documentation for easy use.</a:t>
            </a:r>
            <a:endParaRPr lang="en-US" sz="2400" dirty="0">
              <a:latin typeface="Sitka Subheading Semibold" pitchFamily="2" charset="0"/>
            </a:endParaRPr>
          </a:p>
          <a:p>
            <a:pPr marL="0" indent="0" algn="just">
              <a:lnSpc>
                <a:spcPts val="2850"/>
              </a:lnSpc>
              <a:buNone/>
            </a:pPr>
            <a:endParaRPr lang="en-US" sz="2400" dirty="0">
              <a:latin typeface="Sitka Subheading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5805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85317-DBDE-FF79-6293-567C9F7A6E50}"/>
              </a:ext>
            </a:extLst>
          </p:cNvPr>
          <p:cNvSpPr txBox="1"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FFF8F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FA5BB-60C7-B1D2-35A3-DC392D22F549}"/>
              </a:ext>
            </a:extLst>
          </p:cNvPr>
          <p:cNvSpPr txBox="1"/>
          <p:nvPr/>
        </p:nvSpPr>
        <p:spPr>
          <a:xfrm>
            <a:off x="8798312" y="7589205"/>
            <a:ext cx="6710983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kern="0" spc="-36" dirty="0">
                <a:solidFill>
                  <a:srgbClr val="2B2E3C"/>
                </a:solidFill>
                <a:ea typeface="Open Sans Bold" pitchFamily="34" charset="-122"/>
                <a:cs typeface="Open Sans Bold" pitchFamily="34" charset="-120"/>
              </a:rPr>
              <a:t>Sahil Mulani | www.linkedin.com/in/sahilmulani99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266</Words>
  <Application>Microsoft Office PowerPoint</Application>
  <PresentationFormat>Custom</PresentationFormat>
  <Paragraphs>24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Sitka Subheading Semibold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Sahil Mulani</cp:lastModifiedBy>
  <cp:revision>2</cp:revision>
  <dcterms:created xsi:type="dcterms:W3CDTF">2025-04-04T07:25:54Z</dcterms:created>
  <dcterms:modified xsi:type="dcterms:W3CDTF">2025-04-04T07:48:45Z</dcterms:modified>
</cp:coreProperties>
</file>